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95ABFFD-4D6B-CCEF-4AD0-36DBAB5BA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4B1B773-E7DB-998B-1975-56979B21E3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E6244B-B87E-995B-46DE-813EF3850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662A5D-24DE-211E-E344-6264EA2FA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D27F963-8923-D007-6909-E5BE33AE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3571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2CA822-B7CD-324D-248D-173E9D141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4499BE2-8C4D-EFA1-C3CF-228824EA69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DB3881-30AB-AEEA-2716-AA9BB808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FBFBD06-B577-EC39-0C57-DC4FCDEFD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23B1A5-4C95-8875-035E-8BF39457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191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430CB18-7674-B497-4F14-B194C41E52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8B5CE51-EB0F-CBDE-423A-4E8902DA4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760A99-B169-BAE9-01CC-672BBD261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909C2B-0BFA-F727-F5C1-AA149FCA6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8344642-C221-F0A3-1310-FB8C4979F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963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45FC34-DE86-8F3F-C1F4-8421179E2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C5CBFA2-074B-AD9E-67E1-F74A5F9089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F1CF08-5C89-336F-65C7-495FC9703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7C7A7C-A913-2FAB-0FA4-373625699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DDD9B04-BC41-1952-6C8B-C8967BD2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6792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70253C-9CF0-6104-B791-384EF0B20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015DADD-22C7-439E-3E47-19779C9118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F9513D-221F-CCE0-BFC1-3D30ADCA52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D6D8918-341A-9931-50F2-BF895A9B8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BA5CCC-1E70-093B-64FE-3B846268D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6717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2C7032-0050-D3DB-CE9A-F9E8BA4D9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BFD26A6-8897-57D6-04F0-C22E854AD6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93C0A2B-82E4-4F42-51FA-84357834F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132971E-29CB-A875-6FD8-018299922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ACCFE8B-C4AE-51D4-73B1-59BBBB7B0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EC9BC87-F234-38F4-1619-462613849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1769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8D0131-67A1-4FEB-8091-B68D6AE4B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9242BD8-93FC-5456-AD8C-ED8E412C8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44626ED-2707-9A31-F371-1D1E83D0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408BDF1-EF80-B6E0-0DB3-BD997F2940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AA053C4-03B9-3EAF-05BF-2F55D58CA6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88AA335-1792-70A2-3CA3-9F0795D92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5AF0398-AA8E-70A5-030B-E184C6C2F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BB25209-78E8-F269-FA4E-36CCBACE6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197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0E9FE7-7F81-047D-D57F-B7E5D5A1F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36EA37D-9FC5-C0A8-312F-FCA06B55A3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4467945-710F-ECF8-1F1A-0852C553F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8AFAA2C-9194-C5CF-ADE9-DDC9E0C48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750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A5A7C02-F03F-29D8-C9CE-8049839BC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4DDD03F-DE14-9B37-77AF-E7CB9E35D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27E4AFE-412D-F055-1DF8-473CC3BA0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8044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76950A-A4AB-663B-C384-04EF116A6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2ED675-F159-B03D-2E0B-412EBEBB5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9330551-C7F9-0AD5-1B63-92D0C25A99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229A180-8D2E-DC0E-FAC6-21485AE3D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A5F182A-AC23-9BC6-670A-F8CB89224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391C94-BCCE-3BCD-EF02-805F7BD58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0033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12F9F8-7B12-34A2-1A35-1B12AF6F1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F753CDE-092E-D35F-CDC3-42FF1B8662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C17EF57-3507-A142-7037-D15733358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0725B1F-6677-7991-882B-51A78B7CF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BDBC3FF-81D6-561B-CAA6-BEAC11B0A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F32F932-12A9-5803-13E3-E20E3FCD5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240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DADD0F0-D5C3-578D-FCCF-4BAF016D1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99C8FC6-AFE6-9C38-1C9E-F639012F1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B3F4CDE-B3D6-25CF-9579-512E983D80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BC130C-2F90-4F6B-BB14-B2766A8AE694}" type="datetimeFigureOut">
              <a:rPr lang="sv-SE" smtClean="0"/>
              <a:t>2026-02-08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BC8E68D-5D4E-4A29-F4F9-7D1DBFD7CC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91EEBE-8B79-6CD9-7436-71D080E993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5A2DA5-E37B-45A0-833D-BFBB75D88E9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503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8D776D6D-CCC8-8429-324F-FC12FD556670}"/>
              </a:ext>
            </a:extLst>
          </p:cNvPr>
          <p:cNvSpPr/>
          <p:nvPr/>
        </p:nvSpPr>
        <p:spPr>
          <a:xfrm>
            <a:off x="1745895" y="1471929"/>
            <a:ext cx="900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>
                <a:solidFill>
                  <a:schemeClr val="tx1"/>
                </a:solidFill>
              </a:rPr>
              <a:t>Incheckning  11.00 – 13.45</a:t>
            </a:r>
          </a:p>
          <a:p>
            <a:pPr algn="ctr"/>
            <a:r>
              <a:rPr lang="sv-SE" sz="2800" dirty="0">
                <a:solidFill>
                  <a:schemeClr val="tx1"/>
                </a:solidFill>
              </a:rPr>
              <a:t>Karlstad CCC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FD64FFF5-63FC-7970-5B4D-322549476615}"/>
              </a:ext>
            </a:extLst>
          </p:cNvPr>
          <p:cNvSpPr txBox="1"/>
          <p:nvPr/>
        </p:nvSpPr>
        <p:spPr>
          <a:xfrm>
            <a:off x="402771" y="435429"/>
            <a:ext cx="1150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/>
              <a:t>Fredag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0C592F67-59E8-8F6D-B961-A3B0597D56E9}"/>
              </a:ext>
            </a:extLst>
          </p:cNvPr>
          <p:cNvSpPr/>
          <p:nvPr/>
        </p:nvSpPr>
        <p:spPr>
          <a:xfrm>
            <a:off x="1745895" y="3226072"/>
            <a:ext cx="900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>
                <a:solidFill>
                  <a:schemeClr val="tx1"/>
                </a:solidFill>
              </a:rPr>
              <a:t>Invigning  14.00 – 15.00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AF526C30-0BFB-48A7-42E1-627EAEA76EF5}"/>
              </a:ext>
            </a:extLst>
          </p:cNvPr>
          <p:cNvSpPr/>
          <p:nvPr/>
        </p:nvSpPr>
        <p:spPr>
          <a:xfrm>
            <a:off x="1745895" y="4982571"/>
            <a:ext cx="9000000" cy="144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dirty="0">
                <a:solidFill>
                  <a:schemeClr val="tx1"/>
                </a:solidFill>
              </a:rPr>
              <a:t>Föreläsning  15.20 – 17.00</a:t>
            </a:r>
          </a:p>
          <a:p>
            <a:pPr algn="ctr"/>
            <a:r>
              <a:rPr lang="sv-SE" sz="280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Att leda från kaos till kontroll – skolskjutningen Risbergska</a:t>
            </a:r>
            <a:r>
              <a:rPr lang="sv-SE" sz="28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003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8BEBEE5F-3D4E-D8D3-CB27-B0AC83D6964F}"/>
              </a:ext>
            </a:extLst>
          </p:cNvPr>
          <p:cNvSpPr/>
          <p:nvPr/>
        </p:nvSpPr>
        <p:spPr>
          <a:xfrm>
            <a:off x="229253" y="555873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bg1"/>
                </a:solidFill>
              </a:rPr>
              <a:t> </a:t>
            </a:r>
            <a:r>
              <a:rPr lang="sv-SE" dirty="0">
                <a:solidFill>
                  <a:schemeClr val="tx1"/>
                </a:solidFill>
              </a:rPr>
              <a:t>Södra- / Norra Biskopsgården- en våldsspiral utan slut 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C1797970-444E-5F1B-FD3E-BFC881F3650A}"/>
              </a:ext>
            </a:extLst>
          </p:cNvPr>
          <p:cNvSpPr/>
          <p:nvPr/>
        </p:nvSpPr>
        <p:spPr>
          <a:xfrm>
            <a:off x="240138" y="1584267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Ärende </a:t>
            </a:r>
            <a:r>
              <a:rPr lang="sv-SE" sz="1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Snoisch</a:t>
            </a:r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– unga kvinnor som transportörer 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B6820058-0771-D562-B959-2BD1C554FFA4}"/>
              </a:ext>
            </a:extLst>
          </p:cNvPr>
          <p:cNvSpPr/>
          <p:nvPr/>
        </p:nvSpPr>
        <p:spPr>
          <a:xfrm>
            <a:off x="229253" y="2568011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Brott som en service / </a:t>
            </a:r>
            <a:r>
              <a:rPr lang="sv-SE" dirty="0" err="1">
                <a:solidFill>
                  <a:schemeClr val="tx1"/>
                </a:solidFill>
              </a:rPr>
              <a:t>Crime</a:t>
            </a:r>
            <a:r>
              <a:rPr lang="sv-SE" dirty="0">
                <a:solidFill>
                  <a:schemeClr val="tx1"/>
                </a:solidFill>
              </a:rPr>
              <a:t> as an service</a:t>
            </a:r>
            <a:r>
              <a:rPr lang="sv-SE" dirty="0"/>
              <a:t>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EBA1F0F3-2A28-EDBD-77BD-6B2AF6B5E2F2}"/>
              </a:ext>
            </a:extLst>
          </p:cNvPr>
          <p:cNvSpPr/>
          <p:nvPr/>
        </p:nvSpPr>
        <p:spPr>
          <a:xfrm>
            <a:off x="4087254" y="1590291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Torpedens sista offer – en häst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35460BB3-716D-FD6E-489C-FEF0590FAAFB}"/>
              </a:ext>
            </a:extLst>
          </p:cNvPr>
          <p:cNvSpPr/>
          <p:nvPr/>
        </p:nvSpPr>
        <p:spPr>
          <a:xfrm>
            <a:off x="240138" y="3527060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Magic Store XYZ  </a:t>
            </a:r>
            <a:r>
              <a:rPr lang="sv-SE" dirty="0"/>
              <a:t>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2D83210C-C67E-CA2B-64ED-ABC6C42375C8}"/>
              </a:ext>
            </a:extLst>
          </p:cNvPr>
          <p:cNvSpPr/>
          <p:nvPr/>
        </p:nvSpPr>
        <p:spPr>
          <a:xfrm>
            <a:off x="245166" y="5863099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Ärende Napoleon – sista tipset innan semestern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78D9B9EE-68D9-C059-84AE-89B95FA272C9}"/>
              </a:ext>
            </a:extLst>
          </p:cNvPr>
          <p:cNvSpPr/>
          <p:nvPr/>
        </p:nvSpPr>
        <p:spPr>
          <a:xfrm>
            <a:off x="4087254" y="4924059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One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sv-SE" dirty="0" err="1">
                <a:solidFill>
                  <a:srgbClr val="000000"/>
                </a:solidFill>
                <a:latin typeface="Calibri" panose="020F0502020204030204" pitchFamily="34" charset="0"/>
              </a:rPr>
              <a:t>way</a:t>
            </a:r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 ticket – utvisning med återreseförbud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E1CA78DF-F561-C449-AAF3-7F1BCB1722B0}"/>
              </a:ext>
            </a:extLst>
          </p:cNvPr>
          <p:cNvSpPr/>
          <p:nvPr/>
        </p:nvSpPr>
        <p:spPr>
          <a:xfrm>
            <a:off x="8228538" y="4880402"/>
            <a:ext cx="3600000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Flickor och kvinnor i kriminella nätverk-med narkotika som driv</a:t>
            </a: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09952F63-4BE1-205F-7D68-B3D9BE93D71B}"/>
              </a:ext>
            </a:extLst>
          </p:cNvPr>
          <p:cNvSpPr/>
          <p:nvPr/>
        </p:nvSpPr>
        <p:spPr>
          <a:xfrm>
            <a:off x="4087254" y="568116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rgbClr val="000000"/>
                </a:solidFill>
                <a:latin typeface="Calibri" panose="020F0502020204030204" pitchFamily="34" charset="0"/>
              </a:rPr>
              <a:t>Organiserad brottslighet i Sveriges hamnar – en kokainkust</a:t>
            </a:r>
            <a:r>
              <a:rPr lang="sv-SE" dirty="0"/>
              <a:t>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8FA072F-5D16-2094-61A7-1CA2632A885C}"/>
              </a:ext>
            </a:extLst>
          </p:cNvPr>
          <p:cNvSpPr/>
          <p:nvPr/>
        </p:nvSpPr>
        <p:spPr>
          <a:xfrm>
            <a:off x="245166" y="4866841"/>
            <a:ext cx="3600000" cy="89379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Fordonsstopp ledde till Sveriges största dopingbeslag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9CE9455B-9B20-773A-40FB-2CD03EAD34A3}"/>
              </a:ext>
            </a:extLst>
          </p:cNvPr>
          <p:cNvSpPr/>
          <p:nvPr/>
        </p:nvSpPr>
        <p:spPr>
          <a:xfrm>
            <a:off x="4087254" y="5890891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Ärende Steven</a:t>
            </a:r>
            <a:r>
              <a:rPr lang="sv-SE" dirty="0"/>
              <a:t> </a:t>
            </a:r>
            <a:r>
              <a:rPr lang="sv-SE" dirty="0">
                <a:solidFill>
                  <a:schemeClr val="tx1"/>
                </a:solidFill>
              </a:rPr>
              <a:t>– storskalig cannabisodling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D0F2F7E4-7F9B-5998-4D75-606256A79909}"/>
              </a:ext>
            </a:extLst>
          </p:cNvPr>
          <p:cNvSpPr/>
          <p:nvPr/>
        </p:nvSpPr>
        <p:spPr>
          <a:xfrm>
            <a:off x="8255337" y="2563031"/>
            <a:ext cx="3600000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Barn och unga i kriminella nätverk</a:t>
            </a:r>
            <a:r>
              <a:rPr lang="sv-S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6BC1D89A-00E3-D5F7-FC9E-9F876741AC2A}"/>
              </a:ext>
            </a:extLst>
          </p:cNvPr>
          <p:cNvSpPr/>
          <p:nvPr/>
        </p:nvSpPr>
        <p:spPr>
          <a:xfrm>
            <a:off x="8255337" y="3536836"/>
            <a:ext cx="3600000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Tidiga samtal – starka resultat, preventivt arbete som bryter brottsbanor</a:t>
            </a:r>
            <a:r>
              <a:rPr lang="sv-SE" dirty="0"/>
              <a:t>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61F0B95B-0C34-C95C-D01A-B1A3E63DAD67}"/>
              </a:ext>
            </a:extLst>
          </p:cNvPr>
          <p:cNvSpPr/>
          <p:nvPr/>
        </p:nvSpPr>
        <p:spPr>
          <a:xfrm>
            <a:off x="8228538" y="600738"/>
            <a:ext cx="3600000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Öppna drogscener och preventiva vistelseförbud 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3D8C8304-E768-C0DB-D5AE-312EBB3B9F38}"/>
              </a:ext>
            </a:extLst>
          </p:cNvPr>
          <p:cNvSpPr/>
          <p:nvPr/>
        </p:nvSpPr>
        <p:spPr>
          <a:xfrm>
            <a:off x="8255337" y="1590291"/>
            <a:ext cx="3600000" cy="9144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Nationella avloppsmätningar och nya möjligheter att skatta narkotikamarknaden</a:t>
            </a:r>
            <a:r>
              <a:rPr lang="sv-SE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309715DA-7FE4-91CA-7AE2-252A26E921FF}"/>
              </a:ext>
            </a:extLst>
          </p:cNvPr>
          <p:cNvSpPr txBox="1"/>
          <p:nvPr/>
        </p:nvSpPr>
        <p:spPr>
          <a:xfrm>
            <a:off x="245166" y="-106795"/>
            <a:ext cx="116101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/>
              <a:t>Föreläsningar Lördag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17AAE5A6-4D14-7C56-6A99-F096EE9D3F45}"/>
              </a:ext>
            </a:extLst>
          </p:cNvPr>
          <p:cNvSpPr/>
          <p:nvPr/>
        </p:nvSpPr>
        <p:spPr>
          <a:xfrm>
            <a:off x="8239424" y="5890891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Kustbevakningens roll i den nya världsordningen</a:t>
            </a:r>
            <a:endParaRPr lang="sv-SE" dirty="0">
              <a:solidFill>
                <a:srgbClr val="FF0000"/>
              </a:solidFill>
            </a:endParaRPr>
          </a:p>
        </p:txBody>
      </p:sp>
      <p:sp>
        <p:nvSpPr>
          <p:cNvPr id="25" name="Rektangel 24">
            <a:extLst>
              <a:ext uri="{FF2B5EF4-FFF2-40B4-BE49-F238E27FC236}">
                <a16:creationId xmlns:a16="http://schemas.microsoft.com/office/drawing/2014/main" id="{DA169A6D-7563-4B6D-29F2-34E154086045}"/>
              </a:ext>
            </a:extLst>
          </p:cNvPr>
          <p:cNvSpPr/>
          <p:nvPr/>
        </p:nvSpPr>
        <p:spPr>
          <a:xfrm>
            <a:off x="229253" y="4515621"/>
            <a:ext cx="11610171" cy="28962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/>
              <a:t>Lunch 13:00—14:00</a:t>
            </a:r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BAF14E8E-E8B9-8831-4CCF-C0EEF76F5F1D}"/>
              </a:ext>
            </a:extLst>
          </p:cNvPr>
          <p:cNvSpPr/>
          <p:nvPr/>
        </p:nvSpPr>
        <p:spPr>
          <a:xfrm>
            <a:off x="4087254" y="2569428"/>
            <a:ext cx="3589098" cy="888344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Ärende Triton – Jakten på kokain som blev en </a:t>
            </a:r>
            <a:r>
              <a:rPr lang="sv-SE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roadtrip</a:t>
            </a:r>
            <a:r>
              <a:rPr lang="sv-SE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genom Europa </a:t>
            </a:r>
            <a:r>
              <a:rPr lang="sv-SE" dirty="0"/>
              <a:t> 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C386A5A-4021-A7F0-7E38-FADFAF2D3AEB}"/>
              </a:ext>
            </a:extLst>
          </p:cNvPr>
          <p:cNvSpPr/>
          <p:nvPr/>
        </p:nvSpPr>
        <p:spPr>
          <a:xfrm>
            <a:off x="4087254" y="3522157"/>
            <a:ext cx="3600000" cy="914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Polisens UAS – verksamhet i region Syd – nuläge och framtid </a:t>
            </a:r>
          </a:p>
        </p:txBody>
      </p:sp>
    </p:spTree>
    <p:extLst>
      <p:ext uri="{BB962C8B-B14F-4D97-AF65-F5344CB8AC3E}">
        <p14:creationId xmlns:p14="http://schemas.microsoft.com/office/powerpoint/2010/main" val="404699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5000"/>
            <a:lumOff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>
            <a:extLst>
              <a:ext uri="{FF2B5EF4-FFF2-40B4-BE49-F238E27FC236}">
                <a16:creationId xmlns:a16="http://schemas.microsoft.com/office/drawing/2014/main" id="{7202E397-ADD8-3868-6F4E-CC8356F787BA}"/>
              </a:ext>
            </a:extLst>
          </p:cNvPr>
          <p:cNvSpPr txBox="1"/>
          <p:nvPr/>
        </p:nvSpPr>
        <p:spPr>
          <a:xfrm>
            <a:off x="500742" y="239486"/>
            <a:ext cx="112449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4000" dirty="0"/>
              <a:t>Föreläsningar Söndag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F2A80B92-9881-17EE-0F3B-E8C62DAEB3F8}"/>
              </a:ext>
            </a:extLst>
          </p:cNvPr>
          <p:cNvSpPr/>
          <p:nvPr/>
        </p:nvSpPr>
        <p:spPr>
          <a:xfrm>
            <a:off x="1235999" y="2915355"/>
            <a:ext cx="9719999" cy="12845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Ärende Mowgli – </a:t>
            </a:r>
            <a:r>
              <a:rPr lang="sv-SE" sz="2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Dalennätverket</a:t>
            </a:r>
            <a:r>
              <a:rPr lang="sv-SE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i Västerbotten </a:t>
            </a:r>
            <a:endParaRPr lang="sv-SE" sz="2800" dirty="0">
              <a:solidFill>
                <a:schemeClr val="tx1"/>
              </a:solidFill>
            </a:endParaRP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28B08235-5A75-8E4E-381C-87344BEC70FF}"/>
              </a:ext>
            </a:extLst>
          </p:cNvPr>
          <p:cNvSpPr/>
          <p:nvPr/>
        </p:nvSpPr>
        <p:spPr>
          <a:xfrm>
            <a:off x="1235999" y="1038446"/>
            <a:ext cx="9720000" cy="162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2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Criminal</a:t>
            </a:r>
            <a:r>
              <a:rPr lang="sv-SE" sz="2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underground </a:t>
            </a:r>
            <a:r>
              <a:rPr lang="sv-SE" sz="28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banking</a:t>
            </a:r>
            <a:r>
              <a:rPr lang="sv-SE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628666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Widescreen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Office-tema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Ekström</dc:creator>
  <cp:lastModifiedBy>Kim Nilvall</cp:lastModifiedBy>
  <cp:revision>51</cp:revision>
  <dcterms:created xsi:type="dcterms:W3CDTF">2024-12-31T09:32:48Z</dcterms:created>
  <dcterms:modified xsi:type="dcterms:W3CDTF">2026-02-08T09:21:42Z</dcterms:modified>
</cp:coreProperties>
</file>